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italic.fntdata"/><Relationship Id="rId23" Type="http://schemas.openxmlformats.org/officeDocument/2006/relationships/slide" Target="slides/slide18.xml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c90ec52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c90ec52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c90ec52b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c90ec52b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c90ec52b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c90ec52b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c90ec52b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c90ec52b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c90ec52be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c90ec52b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c90ec52be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c90ec52be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c90ec52be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c90ec52b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c90ec52be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ec90ec52be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e574afdf9de736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e574afdf9de736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c90ec52be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c90ec52be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c90ec52be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c90ec52be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c90ec52b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c90ec52b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c90ec52be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ec90ec52be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c90ec52be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c90ec52be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c90ec52be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c90ec52be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c90ec52be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c90ec52be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c90ec52be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c90ec52be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c90ec52be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c90ec52be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ec90ec52be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ec90ec52be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ec90ec52be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ec90ec52be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c90ec52be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ec90ec52be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c90ec52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c90ec52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ec90ec52be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ec90ec52be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ec90ec52be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ec90ec52be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ec90ec52be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ec90ec52be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c90ec52be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ec90ec52be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ec90ec52be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ec90ec52be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c90ec52be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ec90ec52be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c90ec52be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ec90ec52be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ec90ec52be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ec90ec52be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c90ec52be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c90ec52be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c90ec52be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c90ec52be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c90ec52b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c90ec52b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c90ec52b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c90ec52b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c90ec52b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ec90ec52b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c90ec52b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c90ec52b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c90ec52b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c90ec52b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omcope.com" TargetMode="External"/><Relationship Id="rId4" Type="http://schemas.openxmlformats.org/officeDocument/2006/relationships/image" Target="../media/image2.png"/><Relationship Id="rId10" Type="http://schemas.openxmlformats.org/officeDocument/2006/relationships/image" Target="../media/image14.jp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11700" y="2066575"/>
            <a:ext cx="8520600" cy="9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520">
                <a:solidFill>
                  <a:srgbClr val="000000"/>
                </a:solidFill>
              </a:rPr>
              <a:t>Welcome</a:t>
            </a:r>
            <a:endParaRPr sz="452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“The Boot process ~ UEFI”</a:t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54275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Power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554275" y="29101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Motherboard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554275" y="37889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UEFI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POST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2284200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Initialise hardware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2284200" y="29101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FAT Filesystem Support!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2284200" y="3788975"/>
            <a:ext cx="1394100" cy="1193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config from NVRAM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+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EFI Executables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3962175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Config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3962175" y="29101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Kernel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3962175" y="37889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initramfs*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5530675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More Initialisation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5530675" y="29101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Mount root filesystem*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5530675" y="37889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Switch root*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7143200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7143200" y="29101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Start Services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7143200" y="37889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" name="Google Shape;174;p22"/>
          <p:cNvCxnSpPr>
            <a:stCxn id="159" idx="2"/>
            <a:endCxn id="160" idx="0"/>
          </p:cNvCxnSpPr>
          <p:nvPr/>
        </p:nvCxnSpPr>
        <p:spPr>
          <a:xfrm>
            <a:off x="1251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2"/>
          <p:cNvCxnSpPr/>
          <p:nvPr/>
        </p:nvCxnSpPr>
        <p:spPr>
          <a:xfrm>
            <a:off x="1251325" y="35530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2"/>
          <p:cNvCxnSpPr/>
          <p:nvPr/>
        </p:nvCxnSpPr>
        <p:spPr>
          <a:xfrm>
            <a:off x="29277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2"/>
          <p:cNvCxnSpPr/>
          <p:nvPr/>
        </p:nvCxnSpPr>
        <p:spPr>
          <a:xfrm>
            <a:off x="4680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6204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2"/>
          <p:cNvCxnSpPr/>
          <p:nvPr/>
        </p:nvCxnSpPr>
        <p:spPr>
          <a:xfrm>
            <a:off x="78045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2"/>
          <p:cNvCxnSpPr/>
          <p:nvPr/>
        </p:nvCxnSpPr>
        <p:spPr>
          <a:xfrm>
            <a:off x="78045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2"/>
          <p:cNvCxnSpPr/>
          <p:nvPr/>
        </p:nvCxnSpPr>
        <p:spPr>
          <a:xfrm>
            <a:off x="6204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4680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29277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2"/>
          <p:cNvCxnSpPr>
            <a:stCxn id="161" idx="3"/>
            <a:endCxn id="162" idx="1"/>
          </p:cNvCxnSpPr>
          <p:nvPr/>
        </p:nvCxnSpPr>
        <p:spPr>
          <a:xfrm flipH="1" rot="10800000">
            <a:off x="1948375" y="2355425"/>
            <a:ext cx="3357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2"/>
          <p:cNvCxnSpPr>
            <a:stCxn id="164" idx="3"/>
            <a:endCxn id="165" idx="1"/>
          </p:cNvCxnSpPr>
          <p:nvPr/>
        </p:nvCxnSpPr>
        <p:spPr>
          <a:xfrm flipH="1" rot="10800000">
            <a:off x="3678300" y="2355425"/>
            <a:ext cx="28380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2"/>
          <p:cNvCxnSpPr>
            <a:stCxn id="167" idx="3"/>
            <a:endCxn id="168" idx="1"/>
          </p:cNvCxnSpPr>
          <p:nvPr/>
        </p:nvCxnSpPr>
        <p:spPr>
          <a:xfrm flipH="1" rot="10800000">
            <a:off x="5356275" y="2355425"/>
            <a:ext cx="1743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2"/>
          <p:cNvCxnSpPr>
            <a:stCxn id="170" idx="3"/>
            <a:endCxn id="171" idx="1"/>
          </p:cNvCxnSpPr>
          <p:nvPr/>
        </p:nvCxnSpPr>
        <p:spPr>
          <a:xfrm flipH="1" rot="10800000">
            <a:off x="6924775" y="2355425"/>
            <a:ext cx="2184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3845375" y="1752275"/>
            <a:ext cx="4916100" cy="28470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425675" y="1767275"/>
            <a:ext cx="3362100" cy="32064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What can the Evil maid tamper with?</a:t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554275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Power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554275" y="29101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Motherboard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554275" y="37889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UEFI POST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2284200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Initialise hardware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2284200" y="29101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FAT Filesystem Support!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2284200" y="3788975"/>
            <a:ext cx="1394100" cy="1193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config from NVRAM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+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EFI Executables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3962175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Config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3962175" y="29101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Kernel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3962175" y="37889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initramfs*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5530675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More Initialisation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5530675" y="29101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Mount root filesystem*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530675" y="37889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Switch root*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7143200" y="19957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7143200" y="29101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Start Services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7143200" y="37889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23"/>
          <p:cNvCxnSpPr>
            <a:stCxn id="195" idx="2"/>
            <a:endCxn id="196" idx="0"/>
          </p:cNvCxnSpPr>
          <p:nvPr/>
        </p:nvCxnSpPr>
        <p:spPr>
          <a:xfrm>
            <a:off x="1251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3"/>
          <p:cNvCxnSpPr/>
          <p:nvPr/>
        </p:nvCxnSpPr>
        <p:spPr>
          <a:xfrm>
            <a:off x="1251325" y="35530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3"/>
          <p:cNvCxnSpPr/>
          <p:nvPr/>
        </p:nvCxnSpPr>
        <p:spPr>
          <a:xfrm>
            <a:off x="29277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4680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6204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3"/>
          <p:cNvCxnSpPr/>
          <p:nvPr/>
        </p:nvCxnSpPr>
        <p:spPr>
          <a:xfrm>
            <a:off x="78045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78045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6204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3"/>
          <p:cNvCxnSpPr/>
          <p:nvPr/>
        </p:nvCxnSpPr>
        <p:spPr>
          <a:xfrm>
            <a:off x="4680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29277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3"/>
          <p:cNvCxnSpPr>
            <a:stCxn id="197" idx="3"/>
            <a:endCxn id="198" idx="1"/>
          </p:cNvCxnSpPr>
          <p:nvPr/>
        </p:nvCxnSpPr>
        <p:spPr>
          <a:xfrm flipH="1" rot="10800000">
            <a:off x="1948375" y="2355425"/>
            <a:ext cx="3357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3"/>
          <p:cNvCxnSpPr>
            <a:stCxn id="200" idx="3"/>
            <a:endCxn id="201" idx="1"/>
          </p:cNvCxnSpPr>
          <p:nvPr/>
        </p:nvCxnSpPr>
        <p:spPr>
          <a:xfrm flipH="1" rot="10800000">
            <a:off x="3678300" y="2355425"/>
            <a:ext cx="28380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3"/>
          <p:cNvCxnSpPr>
            <a:stCxn id="203" idx="3"/>
            <a:endCxn id="204" idx="1"/>
          </p:cNvCxnSpPr>
          <p:nvPr/>
        </p:nvCxnSpPr>
        <p:spPr>
          <a:xfrm flipH="1" rot="10800000">
            <a:off x="5356275" y="2355425"/>
            <a:ext cx="1743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3"/>
          <p:cNvCxnSpPr>
            <a:stCxn id="206" idx="3"/>
            <a:endCxn id="207" idx="1"/>
          </p:cNvCxnSpPr>
          <p:nvPr/>
        </p:nvCxnSpPr>
        <p:spPr>
          <a:xfrm flipH="1" rot="10800000">
            <a:off x="6924775" y="2355425"/>
            <a:ext cx="2184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3"/>
          <p:cNvSpPr txBox="1"/>
          <p:nvPr/>
        </p:nvSpPr>
        <p:spPr>
          <a:xfrm>
            <a:off x="5811625" y="4662775"/>
            <a:ext cx="2069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 Disk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600375" y="4591575"/>
            <a:ext cx="2069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Firmware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</a:t>
            </a:r>
            <a:r>
              <a:rPr lang="en-GB"/>
              <a:t>Let's</a:t>
            </a:r>
            <a:r>
              <a:rPr lang="en-GB"/>
              <a:t> Protect that Disk!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 Disk Encryption</a:t>
            </a:r>
            <a:endParaRPr/>
          </a:p>
        </p:txBody>
      </p:sp>
      <p:sp>
        <p:nvSpPr>
          <p:cNvPr id="231" name="Google Shape;231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Windows - Bitlocker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Mac - Filevault and T2 </a:t>
            </a:r>
            <a:endParaRPr b="1" u="sng"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Self Encrypting Drives - OPAL</a:t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485950" y="2934950"/>
            <a:ext cx="607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Roboto"/>
              <a:buChar char="●"/>
            </a:pPr>
            <a:r>
              <a:rPr b="1" lang="en-GB" sz="1800" u="sng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Linux - cryptsetup - LUKS / dm-crypt / truecrypt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Let's Protect that Disk!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LUKS</a:t>
            </a:r>
            <a:endParaRPr/>
          </a:p>
        </p:txBody>
      </p:sp>
      <p:sp>
        <p:nvSpPr>
          <p:cNvPr id="238" name="Google Shape;238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 the standard for disk encryption on Linux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Standard Header + Key Slots + Encrypted data = LUKS Container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LUKS V2 supports JSON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One Master Encryption key - </a:t>
            </a:r>
            <a:endParaRPr b="1" u="sng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0-7 “Keyslots” for different passwords or devices for unlock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Supports strong standards for data encryption and Key derivation (brute force protection)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Anti Forensics Striping</a:t>
            </a:r>
            <a:endParaRPr/>
          </a:p>
        </p:txBody>
      </p:sp>
      <p:sp>
        <p:nvSpPr>
          <p:cNvPr id="239" name="Google Shape;239;p25"/>
          <p:cNvSpPr txBox="1"/>
          <p:nvPr/>
        </p:nvSpPr>
        <p:spPr>
          <a:xfrm>
            <a:off x="95375" y="4701075"/>
            <a:ext cx="872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https://cdn.kernel.org/pub/linux/utils/cryptsetup/LUKS_docs/on-disk-format.pdf</a:t>
            </a:r>
            <a:endParaRPr sz="1100"/>
          </a:p>
        </p:txBody>
      </p:sp>
      <p:sp>
        <p:nvSpPr>
          <p:cNvPr id="240" name="Google Shape;240;p25"/>
          <p:cNvSpPr txBox="1"/>
          <p:nvPr/>
        </p:nvSpPr>
        <p:spPr>
          <a:xfrm>
            <a:off x="466200" y="1887425"/>
            <a:ext cx="552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1" lang="en-GB" sz="18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inux </a:t>
            </a:r>
            <a:r>
              <a:rPr b="1" lang="en-GB" sz="18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nified </a:t>
            </a:r>
            <a:r>
              <a:rPr b="1" lang="en-GB" sz="18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ey </a:t>
            </a:r>
            <a:r>
              <a:rPr b="1" lang="en-GB" sz="18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etup</a:t>
            </a:r>
            <a:endParaRPr/>
          </a:p>
        </p:txBody>
      </p:sp>
      <p:sp>
        <p:nvSpPr>
          <p:cNvPr id="241" name="Google Shape;241;p25"/>
          <p:cNvSpPr txBox="1"/>
          <p:nvPr/>
        </p:nvSpPr>
        <p:spPr>
          <a:xfrm>
            <a:off x="3778750" y="2955275"/>
            <a:ext cx="467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1" lang="en-GB" sz="1800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Generated at device creation</a:t>
            </a:r>
            <a:endParaRPr b="1" sz="1800" u="sng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Let's Protect that Disk!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LUKS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25" y="1724875"/>
            <a:ext cx="4026378" cy="34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578" y="2571750"/>
            <a:ext cx="4557696" cy="195572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/>
          <p:nvPr/>
        </p:nvSpPr>
        <p:spPr>
          <a:xfrm>
            <a:off x="983200" y="2091150"/>
            <a:ext cx="660300" cy="2421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44025" y="3015650"/>
            <a:ext cx="1812300" cy="858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0" y="4246650"/>
            <a:ext cx="1812300" cy="858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Let's Protect that Disk!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Whole Disk???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0" r="65085" t="0"/>
          <a:stretch/>
        </p:blipFill>
        <p:spPr>
          <a:xfrm>
            <a:off x="131275" y="1802050"/>
            <a:ext cx="5415100" cy="31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5774525" y="1973750"/>
            <a:ext cx="3066900" cy="28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Endeavouros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(Arch Based Linux)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Encrypts the entire disk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OS + SWAP Space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Bootloader is GRUB with LUKS Support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GRUB unlocks the LUKS partition then loads the kernel + initramfs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Let's Protect that Disk!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Whole Disk???</a:t>
            </a:r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0" l="0" r="63159" t="0"/>
          <a:stretch/>
        </p:blipFill>
        <p:spPr>
          <a:xfrm>
            <a:off x="160575" y="1788050"/>
            <a:ext cx="4292501" cy="32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4523725" y="1711300"/>
            <a:ext cx="3066900" cy="28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Linux Mint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(Ubuntu Based Linux)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Encrypts root file system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/boot filesystem left unprotected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Bootloader is GRUB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GRUB loads the kernel + </a:t>
            </a:r>
            <a:r>
              <a:rPr b="1"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initramfs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Initramfs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unlocks LUKS container for the root Filesystem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7454775" y="1893050"/>
            <a:ext cx="16068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*more common </a:t>
            </a:r>
            <a:r>
              <a:rPr lang="en-GB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approach*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Redhat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Ubuntu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Etc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Chosen distro for this talk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initramfs</a:t>
            </a:r>
            <a:endParaRPr/>
          </a:p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the “cpio” file format (3 of them stuck together)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small filesystem containing tools to help </a:t>
            </a:r>
            <a:r>
              <a:rPr lang="en-GB"/>
              <a:t>initialize</a:t>
            </a:r>
            <a:r>
              <a:rPr lang="en-GB"/>
              <a:t> the system and access the root device before the boot process is passed over to init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collection of Scripts, binaries and “hooks”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Plymouth splash screen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be used to setup RAID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273" name="Google Shape;273;p29"/>
          <p:cNvSpPr txBox="1"/>
          <p:nvPr/>
        </p:nvSpPr>
        <p:spPr>
          <a:xfrm>
            <a:off x="476400" y="1876675"/>
            <a:ext cx="69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GB" sz="18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Init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ial </a:t>
            </a:r>
            <a:r>
              <a:rPr b="1" lang="en-GB" sz="18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RAM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ile</a:t>
            </a:r>
            <a:r>
              <a:rPr b="1"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ystem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506275" y="4167575"/>
            <a:ext cx="71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b="1" lang="en-GB" sz="1800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Used to ask for the LUKS password and unlock the device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What have we protected?</a:t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554275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Power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0"/>
          <p:cNvSpPr/>
          <p:nvPr/>
        </p:nvSpPr>
        <p:spPr>
          <a:xfrm>
            <a:off x="554275" y="29101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Motherboard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554275" y="37889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UEFI POST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2284200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Initialise hardware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2284200" y="29101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FAT Filesystem Support!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2284200" y="3788975"/>
            <a:ext cx="1394100" cy="1193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config from NVRAM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+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EFI Executables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3962175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Config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0"/>
          <p:cNvSpPr/>
          <p:nvPr/>
        </p:nvSpPr>
        <p:spPr>
          <a:xfrm>
            <a:off x="3962175" y="29101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Kernel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3962175" y="37889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initramfs*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5530675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More Initialisation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5530675" y="29101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Mount root filesystem*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0"/>
          <p:cNvSpPr/>
          <p:nvPr/>
        </p:nvSpPr>
        <p:spPr>
          <a:xfrm>
            <a:off x="5530675" y="37889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Switch root*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7143200" y="19957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7143200" y="29101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Start Services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7143200" y="3788975"/>
            <a:ext cx="1394100" cy="719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5" name="Google Shape;295;p30"/>
          <p:cNvCxnSpPr>
            <a:stCxn id="280" idx="2"/>
            <a:endCxn id="281" idx="0"/>
          </p:cNvCxnSpPr>
          <p:nvPr/>
        </p:nvCxnSpPr>
        <p:spPr>
          <a:xfrm>
            <a:off x="1251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/>
          <p:nvPr/>
        </p:nvCxnSpPr>
        <p:spPr>
          <a:xfrm>
            <a:off x="1251325" y="35530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0"/>
          <p:cNvCxnSpPr/>
          <p:nvPr/>
        </p:nvCxnSpPr>
        <p:spPr>
          <a:xfrm>
            <a:off x="29277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0"/>
          <p:cNvCxnSpPr/>
          <p:nvPr/>
        </p:nvCxnSpPr>
        <p:spPr>
          <a:xfrm>
            <a:off x="4680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0"/>
          <p:cNvCxnSpPr/>
          <p:nvPr/>
        </p:nvCxnSpPr>
        <p:spPr>
          <a:xfrm>
            <a:off x="6204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78045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78045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6204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0"/>
          <p:cNvCxnSpPr/>
          <p:nvPr/>
        </p:nvCxnSpPr>
        <p:spPr>
          <a:xfrm>
            <a:off x="4680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30"/>
          <p:cNvCxnSpPr/>
          <p:nvPr/>
        </p:nvCxnSpPr>
        <p:spPr>
          <a:xfrm>
            <a:off x="29277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30"/>
          <p:cNvCxnSpPr>
            <a:stCxn id="282" idx="3"/>
            <a:endCxn id="283" idx="1"/>
          </p:cNvCxnSpPr>
          <p:nvPr/>
        </p:nvCxnSpPr>
        <p:spPr>
          <a:xfrm flipH="1" rot="10800000">
            <a:off x="1948375" y="2355425"/>
            <a:ext cx="3357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0"/>
          <p:cNvCxnSpPr>
            <a:stCxn id="285" idx="3"/>
            <a:endCxn id="286" idx="1"/>
          </p:cNvCxnSpPr>
          <p:nvPr/>
        </p:nvCxnSpPr>
        <p:spPr>
          <a:xfrm flipH="1" rot="10800000">
            <a:off x="3678300" y="2355425"/>
            <a:ext cx="28380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0"/>
          <p:cNvCxnSpPr>
            <a:stCxn id="288" idx="3"/>
            <a:endCxn id="289" idx="1"/>
          </p:cNvCxnSpPr>
          <p:nvPr/>
        </p:nvCxnSpPr>
        <p:spPr>
          <a:xfrm flipH="1" rot="10800000">
            <a:off x="5356275" y="2355425"/>
            <a:ext cx="1743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0"/>
          <p:cNvCxnSpPr>
            <a:stCxn id="291" idx="3"/>
            <a:endCxn id="292" idx="1"/>
          </p:cNvCxnSpPr>
          <p:nvPr/>
        </p:nvCxnSpPr>
        <p:spPr>
          <a:xfrm flipH="1" rot="10800000">
            <a:off x="6924775" y="2355425"/>
            <a:ext cx="2184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30"/>
          <p:cNvSpPr/>
          <p:nvPr/>
        </p:nvSpPr>
        <p:spPr>
          <a:xfrm>
            <a:off x="3845375" y="1752275"/>
            <a:ext cx="4916100" cy="28470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5811625" y="4662775"/>
            <a:ext cx="2069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On Disk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/>
          <p:nvPr/>
        </p:nvSpPr>
        <p:spPr>
          <a:xfrm>
            <a:off x="425675" y="1767275"/>
            <a:ext cx="3362100" cy="3206400"/>
          </a:xfrm>
          <a:prstGeom prst="rect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600375" y="4591575"/>
            <a:ext cx="20691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Firmware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title="File:Green tick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225" y="1996312"/>
            <a:ext cx="2511325" cy="25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/>
        </p:nvSpPr>
        <p:spPr>
          <a:xfrm>
            <a:off x="1604125" y="243857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👀</a:t>
            </a:r>
            <a:endParaRPr sz="9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Trusted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TPM + Trusted Boot</a:t>
            </a:r>
            <a:endParaRPr/>
          </a:p>
        </p:txBody>
      </p:sp>
      <p:sp>
        <p:nvSpPr>
          <p:cNvPr id="320" name="Google Shape;320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TPM - Trusted Platform Module (1.2 + 2.0)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“A hardware solution to a software problem”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Root of trust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External device which can’t be tampered with by software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Secure storage location for crypto keys and processing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NOT a HSM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Insecure communication to CPU (SPI / LPC) (sometimes*)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pTPM vs fTPM vs vTPM vs CPU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Provides brute force protection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User presence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Privacy concerns + “reset” feature </a:t>
            </a:r>
            <a:endParaRPr/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498" y="3335176"/>
            <a:ext cx="2410225" cy="16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>
            <a:off x="0" y="4804800"/>
            <a:ext cx="68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https://learn.microsoft.com/en-us/windows/security/hardware-security/tpm/tpm-fundamentals</a:t>
            </a:r>
            <a:endParaRPr sz="1000"/>
          </a:p>
        </p:txBody>
      </p:sp>
      <p:cxnSp>
        <p:nvCxnSpPr>
          <p:cNvPr id="323" name="Google Shape;323;p31"/>
          <p:cNvCxnSpPr/>
          <p:nvPr/>
        </p:nvCxnSpPr>
        <p:spPr>
          <a:xfrm flipH="1">
            <a:off x="2164675" y="2061800"/>
            <a:ext cx="5759700" cy="11373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1"/>
          <p:cNvCxnSpPr/>
          <p:nvPr/>
        </p:nvCxnSpPr>
        <p:spPr>
          <a:xfrm flipH="1">
            <a:off x="6147175" y="2309600"/>
            <a:ext cx="5759700" cy="11373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1"/>
          <p:cNvCxnSpPr/>
          <p:nvPr/>
        </p:nvCxnSpPr>
        <p:spPr>
          <a:xfrm flipH="1">
            <a:off x="4832100" y="1172300"/>
            <a:ext cx="5759700" cy="11373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0" y="939175"/>
            <a:ext cx="8520600" cy="26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80"/>
              <a:t>“Old Maid, new tricks - Backdooring Linux Full Disk Encryption for remote forensic password recovery”</a:t>
            </a:r>
            <a:endParaRPr sz="3380"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83100" y="3672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Bsides Basingstoke  (2024-07-19) ~ Presented by Tom Cope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Trusted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TPM + Trusted Boot</a:t>
            </a:r>
            <a:endParaRPr/>
          </a:p>
        </p:txBody>
      </p:sp>
      <p:sp>
        <p:nvSpPr>
          <p:cNvPr id="331" name="Google Shape;331;p32"/>
          <p:cNvSpPr txBox="1"/>
          <p:nvPr/>
        </p:nvSpPr>
        <p:spPr>
          <a:xfrm>
            <a:off x="0" y="4804800"/>
            <a:ext cx="68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https://www.youtube.com/watch?v=wTl4vEednkQ</a:t>
            </a:r>
            <a:endParaRPr sz="1000"/>
          </a:p>
        </p:txBody>
      </p:sp>
      <p:pic>
        <p:nvPicPr>
          <p:cNvPr id="332" name="Google Shape;3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300" y="1811225"/>
            <a:ext cx="4736213" cy="299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/>
        </p:nvSpPr>
        <p:spPr>
          <a:xfrm>
            <a:off x="227450" y="2025125"/>
            <a:ext cx="20766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Great video by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“Stacksmashing”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Demoing reading Bitlocker 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encryption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keys off the LPC bus during boot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6853200" y="1753625"/>
            <a:ext cx="19809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Bitlocker </a:t>
            </a:r>
            <a:r>
              <a:rPr b="1" lang="en-GB" sz="18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defaults (on all devices)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TPM only protection!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TPM + PIN would prevent this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 use a Integrated TPM in later Intel / AMD chips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Trusted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TPM PCR</a:t>
            </a:r>
            <a:endParaRPr/>
          </a:p>
        </p:txBody>
      </p:sp>
      <p:sp>
        <p:nvSpPr>
          <p:cNvPr id="340" name="Google Shape;340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Platform Configuration Register (PCR)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Can’t be reset*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Expanding SHA1 hash (always current hash + new data = new register PCR value)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DIfferent Registers can store different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Stored </a:t>
            </a:r>
            <a:r>
              <a:rPr lang="en-GB"/>
              <a:t>Measurement</a:t>
            </a:r>
            <a:r>
              <a:rPr lang="en-GB"/>
              <a:t> Log provides </a:t>
            </a:r>
            <a:r>
              <a:rPr lang="en-GB"/>
              <a:t>cryptographic</a:t>
            </a:r>
            <a:r>
              <a:rPr lang="en-GB"/>
              <a:t> </a:t>
            </a:r>
            <a:r>
              <a:rPr lang="en-GB"/>
              <a:t>attestation</a:t>
            </a:r>
            <a:r>
              <a:rPr lang="en-GB"/>
              <a:t> of the PCR values using the TPMs unique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341" name="Google Shape;341;p33"/>
          <p:cNvSpPr txBox="1"/>
          <p:nvPr/>
        </p:nvSpPr>
        <p:spPr>
          <a:xfrm>
            <a:off x="154075" y="4747300"/>
            <a:ext cx="873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https://learn.microsoft.com/en-us/windows/security/hardware-security/tpm/switch-pcr-banks-on-tpm-2-0-devices</a:t>
            </a:r>
            <a:endParaRPr sz="1100"/>
          </a:p>
        </p:txBody>
      </p:sp>
      <p:sp>
        <p:nvSpPr>
          <p:cNvPr id="342" name="Google Shape;342;p33"/>
          <p:cNvSpPr txBox="1"/>
          <p:nvPr/>
        </p:nvSpPr>
        <p:spPr>
          <a:xfrm>
            <a:off x="476400" y="4167575"/>
            <a:ext cx="7168500" cy="461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Could be used to measure …. Firmware and kernels….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Trusted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TPM PCR</a:t>
            </a:r>
            <a:endParaRPr/>
          </a:p>
        </p:txBody>
      </p:sp>
      <p:sp>
        <p:nvSpPr>
          <p:cNvPr id="348" name="Google Shape;348;p34"/>
          <p:cNvSpPr txBox="1"/>
          <p:nvPr/>
        </p:nvSpPr>
        <p:spPr>
          <a:xfrm>
            <a:off x="154075" y="4823500"/>
            <a:ext cx="873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https://systemd.io/TPM2_PCR_MEASUREMENTS/</a:t>
            </a:r>
            <a:endParaRPr sz="1100"/>
          </a:p>
        </p:txBody>
      </p:sp>
      <p:pic>
        <p:nvPicPr>
          <p:cNvPr id="349" name="Google Shape;3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25" y="1776225"/>
            <a:ext cx="4252433" cy="29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Trusted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TPM Bind vs Seal</a:t>
            </a:r>
            <a:endParaRPr/>
          </a:p>
        </p:txBody>
      </p:sp>
      <p:sp>
        <p:nvSpPr>
          <p:cNvPr id="355" name="Google Shape;355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TPM can hold encryption keys and act as a PKCS11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TPM has a unique </a:t>
            </a:r>
            <a:r>
              <a:rPr lang="en-GB"/>
              <a:t>storage root key</a:t>
            </a:r>
            <a:r>
              <a:rPr lang="en-GB"/>
              <a:t> which is used to encrypt data provided 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Bind = Encrypt this data just for the TPM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>
                <a:solidFill>
                  <a:srgbClr val="FF0000"/>
                </a:solidFill>
              </a:rPr>
              <a:t>Seal = Perform a Bind but also only decrypt the data under specific </a:t>
            </a:r>
            <a:r>
              <a:rPr lang="en-GB">
                <a:solidFill>
                  <a:srgbClr val="FF0000"/>
                </a:solidFill>
              </a:rPr>
              <a:t>circumstances eg PCR values</a:t>
            </a:r>
            <a:r>
              <a:rPr lang="en-GB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0" y="4804800"/>
            <a:ext cx="685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https://learn.microsoft.com/en-us/windows/security/hardware-security/tpm/tpm-fundamentals</a:t>
            </a:r>
            <a:endParaRPr sz="1000"/>
          </a:p>
        </p:txBody>
      </p:sp>
      <p:sp>
        <p:nvSpPr>
          <p:cNvPr id="357" name="Google Shape;357;p35"/>
          <p:cNvSpPr txBox="1"/>
          <p:nvPr/>
        </p:nvSpPr>
        <p:spPr>
          <a:xfrm>
            <a:off x="522075" y="3830725"/>
            <a:ext cx="7616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LUKS password can be SEALed and only unlocked when the boot process is fully validated and not tampered with!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over! </a:t>
            </a:r>
            <a:r>
              <a:rPr lang="en-GB"/>
              <a:t>Let's</a:t>
            </a:r>
            <a:r>
              <a:rPr lang="en-GB"/>
              <a:t> put it all together :D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perfect Linux world / “Windows!?!?”</a:t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554275" y="19957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Power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554275" y="29101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Motherboard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554275" y="37889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TPM Boot + PCR at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2284200" y="19957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Initialise hardware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2284200" y="29101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TPM reads UEFI firmware + Updates PCR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2284200" y="3788975"/>
            <a:ext cx="1394100" cy="76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UEFI POST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3962175" y="19957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NVRAM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3962175" y="29101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Read EFI Binary and feed to TPM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7"/>
          <p:cNvSpPr/>
          <p:nvPr/>
        </p:nvSpPr>
        <p:spPr>
          <a:xfrm>
            <a:off x="3962175" y="37889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Check digital signature of EFI binary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7"/>
          <p:cNvSpPr/>
          <p:nvPr/>
        </p:nvSpPr>
        <p:spPr>
          <a:xfrm>
            <a:off x="5530675" y="19957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EFI Binary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+ Update TPM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5530675" y="29101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Unified Kernel (systemd-stub) + embedded Initramfs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5530675" y="3788975"/>
            <a:ext cx="1394100" cy="1207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More initialization + Verify Boot via Stored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measurement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log  -&gt; 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unlock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LUKS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7143200" y="19957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Mount rootfs + switchroot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7"/>
          <p:cNvSpPr/>
          <p:nvPr/>
        </p:nvSpPr>
        <p:spPr>
          <a:xfrm>
            <a:off x="7143200" y="29101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Init! +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Start Services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7"/>
          <p:cNvSpPr/>
          <p:nvPr/>
        </p:nvSpPr>
        <p:spPr>
          <a:xfrm>
            <a:off x="7143200" y="37889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3" name="Google Shape;383;p37"/>
          <p:cNvCxnSpPr>
            <a:stCxn id="368" idx="2"/>
            <a:endCxn id="369" idx="0"/>
          </p:cNvCxnSpPr>
          <p:nvPr/>
        </p:nvCxnSpPr>
        <p:spPr>
          <a:xfrm>
            <a:off x="1251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7"/>
          <p:cNvCxnSpPr/>
          <p:nvPr/>
        </p:nvCxnSpPr>
        <p:spPr>
          <a:xfrm>
            <a:off x="1251325" y="35530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37"/>
          <p:cNvCxnSpPr/>
          <p:nvPr/>
        </p:nvCxnSpPr>
        <p:spPr>
          <a:xfrm>
            <a:off x="29277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37"/>
          <p:cNvCxnSpPr/>
          <p:nvPr/>
        </p:nvCxnSpPr>
        <p:spPr>
          <a:xfrm>
            <a:off x="4680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37"/>
          <p:cNvCxnSpPr/>
          <p:nvPr/>
        </p:nvCxnSpPr>
        <p:spPr>
          <a:xfrm>
            <a:off x="6204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37"/>
          <p:cNvCxnSpPr/>
          <p:nvPr/>
        </p:nvCxnSpPr>
        <p:spPr>
          <a:xfrm>
            <a:off x="78045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37"/>
          <p:cNvCxnSpPr/>
          <p:nvPr/>
        </p:nvCxnSpPr>
        <p:spPr>
          <a:xfrm>
            <a:off x="78045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37"/>
          <p:cNvCxnSpPr/>
          <p:nvPr/>
        </p:nvCxnSpPr>
        <p:spPr>
          <a:xfrm>
            <a:off x="6204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7"/>
          <p:cNvCxnSpPr/>
          <p:nvPr/>
        </p:nvCxnSpPr>
        <p:spPr>
          <a:xfrm>
            <a:off x="4680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37"/>
          <p:cNvCxnSpPr/>
          <p:nvPr/>
        </p:nvCxnSpPr>
        <p:spPr>
          <a:xfrm>
            <a:off x="29277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7"/>
          <p:cNvCxnSpPr>
            <a:stCxn id="370" idx="3"/>
            <a:endCxn id="371" idx="1"/>
          </p:cNvCxnSpPr>
          <p:nvPr/>
        </p:nvCxnSpPr>
        <p:spPr>
          <a:xfrm flipH="1" rot="10800000">
            <a:off x="1948375" y="2355425"/>
            <a:ext cx="3357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7"/>
          <p:cNvCxnSpPr>
            <a:stCxn id="373" idx="3"/>
            <a:endCxn id="374" idx="1"/>
          </p:cNvCxnSpPr>
          <p:nvPr/>
        </p:nvCxnSpPr>
        <p:spPr>
          <a:xfrm flipH="1" rot="10800000">
            <a:off x="3678300" y="2355425"/>
            <a:ext cx="283800" cy="18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7"/>
          <p:cNvCxnSpPr>
            <a:stCxn id="376" idx="3"/>
            <a:endCxn id="377" idx="1"/>
          </p:cNvCxnSpPr>
          <p:nvPr/>
        </p:nvCxnSpPr>
        <p:spPr>
          <a:xfrm flipH="1" rot="10800000">
            <a:off x="5356275" y="2355425"/>
            <a:ext cx="1743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37"/>
          <p:cNvCxnSpPr>
            <a:stCxn id="379" idx="3"/>
            <a:endCxn id="380" idx="1"/>
          </p:cNvCxnSpPr>
          <p:nvPr/>
        </p:nvCxnSpPr>
        <p:spPr>
          <a:xfrm flipH="1" rot="10800000">
            <a:off x="6924775" y="2355275"/>
            <a:ext cx="218400" cy="20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b="1" lang="en-GB" u="sng">
                <a:solidFill>
                  <a:schemeClr val="accent3"/>
                </a:solidFill>
              </a:rPr>
              <a:t>real</a:t>
            </a:r>
            <a:r>
              <a:rPr lang="en-GB"/>
              <a:t> world is messy</a:t>
            </a: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554275" y="19957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Power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554275" y="29101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Motherboard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8"/>
          <p:cNvSpPr/>
          <p:nvPr/>
        </p:nvSpPr>
        <p:spPr>
          <a:xfrm>
            <a:off x="554275" y="37889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TPM Boot + PCR at 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8"/>
          <p:cNvSpPr/>
          <p:nvPr/>
        </p:nvSpPr>
        <p:spPr>
          <a:xfrm>
            <a:off x="2284200" y="19957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Initialise hardware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8"/>
          <p:cNvSpPr/>
          <p:nvPr/>
        </p:nvSpPr>
        <p:spPr>
          <a:xfrm>
            <a:off x="2284200" y="29101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TPM reads UEFI firmware + Updates PCR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8"/>
          <p:cNvSpPr/>
          <p:nvPr/>
        </p:nvSpPr>
        <p:spPr>
          <a:xfrm>
            <a:off x="2284200" y="3788975"/>
            <a:ext cx="1394100" cy="76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UEFI POST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8"/>
          <p:cNvSpPr/>
          <p:nvPr/>
        </p:nvSpPr>
        <p:spPr>
          <a:xfrm>
            <a:off x="3962175" y="19957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NVRAM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8"/>
          <p:cNvSpPr/>
          <p:nvPr/>
        </p:nvSpPr>
        <p:spPr>
          <a:xfrm>
            <a:off x="3962175" y="29101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Read EFI Binary and feed to TPM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8"/>
          <p:cNvSpPr/>
          <p:nvPr/>
        </p:nvSpPr>
        <p:spPr>
          <a:xfrm>
            <a:off x="3962175" y="37889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Check digital signature of EFI binary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8"/>
          <p:cNvSpPr/>
          <p:nvPr/>
        </p:nvSpPr>
        <p:spPr>
          <a:xfrm>
            <a:off x="5530675" y="19957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Run EFI Binary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8"/>
          <p:cNvSpPr/>
          <p:nvPr/>
        </p:nvSpPr>
        <p:spPr>
          <a:xfrm>
            <a:off x="5530675" y="29101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The SHIM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+ validate next stage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38"/>
          <p:cNvSpPr/>
          <p:nvPr/>
        </p:nvSpPr>
        <p:spPr>
          <a:xfrm>
            <a:off x="5530675" y="3788975"/>
            <a:ext cx="1394100" cy="719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Grub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8"/>
          <p:cNvSpPr/>
          <p:nvPr/>
        </p:nvSpPr>
        <p:spPr>
          <a:xfrm>
            <a:off x="7143200" y="1782975"/>
            <a:ext cx="1394100" cy="931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kernel + initramfs -&gt; unlock and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Mount rootfs + switch root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8"/>
          <p:cNvSpPr/>
          <p:nvPr/>
        </p:nvSpPr>
        <p:spPr>
          <a:xfrm>
            <a:off x="7143200" y="29101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 +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Start Services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8"/>
          <p:cNvSpPr/>
          <p:nvPr/>
        </p:nvSpPr>
        <p:spPr>
          <a:xfrm>
            <a:off x="7143200" y="3788975"/>
            <a:ext cx="1394100" cy="719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7" name="Google Shape;417;p38"/>
          <p:cNvCxnSpPr>
            <a:stCxn id="402" idx="2"/>
            <a:endCxn id="403" idx="0"/>
          </p:cNvCxnSpPr>
          <p:nvPr/>
        </p:nvCxnSpPr>
        <p:spPr>
          <a:xfrm>
            <a:off x="1251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8"/>
          <p:cNvCxnSpPr/>
          <p:nvPr/>
        </p:nvCxnSpPr>
        <p:spPr>
          <a:xfrm>
            <a:off x="1251325" y="35530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8"/>
          <p:cNvCxnSpPr/>
          <p:nvPr/>
        </p:nvCxnSpPr>
        <p:spPr>
          <a:xfrm>
            <a:off x="29277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8"/>
          <p:cNvCxnSpPr/>
          <p:nvPr/>
        </p:nvCxnSpPr>
        <p:spPr>
          <a:xfrm>
            <a:off x="4680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8"/>
          <p:cNvCxnSpPr/>
          <p:nvPr/>
        </p:nvCxnSpPr>
        <p:spPr>
          <a:xfrm>
            <a:off x="6204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78045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38"/>
          <p:cNvCxnSpPr/>
          <p:nvPr/>
        </p:nvCxnSpPr>
        <p:spPr>
          <a:xfrm>
            <a:off x="78045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38"/>
          <p:cNvCxnSpPr/>
          <p:nvPr/>
        </p:nvCxnSpPr>
        <p:spPr>
          <a:xfrm>
            <a:off x="6204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38"/>
          <p:cNvCxnSpPr/>
          <p:nvPr/>
        </p:nvCxnSpPr>
        <p:spPr>
          <a:xfrm>
            <a:off x="4680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38"/>
          <p:cNvCxnSpPr/>
          <p:nvPr/>
        </p:nvCxnSpPr>
        <p:spPr>
          <a:xfrm>
            <a:off x="29277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38"/>
          <p:cNvCxnSpPr>
            <a:stCxn id="404" idx="3"/>
            <a:endCxn id="405" idx="1"/>
          </p:cNvCxnSpPr>
          <p:nvPr/>
        </p:nvCxnSpPr>
        <p:spPr>
          <a:xfrm flipH="1" rot="10800000">
            <a:off x="1948375" y="2355425"/>
            <a:ext cx="3357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38"/>
          <p:cNvCxnSpPr>
            <a:stCxn id="407" idx="3"/>
            <a:endCxn id="408" idx="1"/>
          </p:cNvCxnSpPr>
          <p:nvPr/>
        </p:nvCxnSpPr>
        <p:spPr>
          <a:xfrm flipH="1" rot="10800000">
            <a:off x="3678300" y="2355425"/>
            <a:ext cx="283800" cy="18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38"/>
          <p:cNvCxnSpPr>
            <a:stCxn id="410" idx="3"/>
            <a:endCxn id="411" idx="1"/>
          </p:cNvCxnSpPr>
          <p:nvPr/>
        </p:nvCxnSpPr>
        <p:spPr>
          <a:xfrm flipH="1" rot="10800000">
            <a:off x="5356275" y="2355425"/>
            <a:ext cx="1743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38"/>
          <p:cNvCxnSpPr>
            <a:stCxn id="413" idx="3"/>
            <a:endCxn id="414" idx="1"/>
          </p:cNvCxnSpPr>
          <p:nvPr/>
        </p:nvCxnSpPr>
        <p:spPr>
          <a:xfrm flipH="1" rot="10800000">
            <a:off x="6924775" y="2248925"/>
            <a:ext cx="218400" cy="18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Initramfs - Still a great target for a threat actor!</a:t>
            </a:r>
            <a:endParaRPr/>
          </a:p>
        </p:txBody>
      </p:sp>
      <p:sp>
        <p:nvSpPr>
          <p:cNvPr id="436" name="Google Shape;436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can we backdoor it?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Boot off a external linux install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Mount the disk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Unmkinitramfs to pull it apart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Inject backdoor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Re-asemble with cpio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Unmount device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~30 sec on modern </a:t>
            </a:r>
            <a:r>
              <a:rPr lang="en-GB"/>
              <a:t>hardware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375" y="1755450"/>
            <a:ext cx="40957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967" y="2425000"/>
            <a:ext cx="4019629" cy="26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</a:t>
            </a:r>
            <a:r>
              <a:rPr lang="en-GB"/>
              <a:t> Give it a go!</a:t>
            </a:r>
            <a:endParaRPr/>
          </a:p>
        </p:txBody>
      </p:sp>
      <p:sp>
        <p:nvSpPr>
          <p:cNvPr id="444" name="Google Shape;444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trike="sngStrike"/>
              <a:t>Wear your best maid outfit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Clone the users access card (mifare, nfc, RFID,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Gain access to </a:t>
            </a:r>
            <a:r>
              <a:rPr lang="en-GB"/>
              <a:t>their</a:t>
            </a:r>
            <a:r>
              <a:rPr lang="en-GB"/>
              <a:t> room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Pull Out</a:t>
            </a:r>
            <a:r>
              <a:rPr lang="en-GB"/>
              <a:t> their hard drive / SSD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Clone their disk using Guymager in EWF Encase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Insert a USB memory stick and boot off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 automated script to tamper with their initramfs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400" y="111502"/>
            <a:ext cx="2934875" cy="13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Give it a go!</a:t>
            </a:r>
            <a:endParaRPr/>
          </a:p>
        </p:txBody>
      </p:sp>
      <p:pic>
        <p:nvPicPr>
          <p:cNvPr id="451" name="Google Shape;4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50" y="2342425"/>
            <a:ext cx="409575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576" y="1874675"/>
            <a:ext cx="4711250" cy="31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 World!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90900" y="17666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Tom Cope</a:t>
            </a:r>
            <a:r>
              <a:rPr lang="en-GB" sz="1300"/>
              <a:t> (</a:t>
            </a:r>
            <a:r>
              <a:rPr lang="en-GB" sz="1300" u="sng">
                <a:solidFill>
                  <a:schemeClr val="hlink"/>
                </a:solidFill>
                <a:hlinkClick r:id="rId3"/>
              </a:rPr>
              <a:t>https://tomcope.com</a:t>
            </a:r>
            <a:r>
              <a:rPr lang="en-GB" sz="1300"/>
              <a:t>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Presenting in a personal capacity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Working in Cyber Security ~12 years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MSc in Software and Systems Security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CISSP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Very Part time Security Researcher (CVE-2020-5014 + CVE-2021-29707)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Mostly</a:t>
            </a:r>
            <a:r>
              <a:rPr lang="en-GB" sz="1300"/>
              <a:t> Blue team, </a:t>
            </a:r>
            <a:r>
              <a:rPr lang="en-GB" sz="1300"/>
              <a:t>writes</a:t>
            </a:r>
            <a:r>
              <a:rPr lang="en-GB" sz="1300"/>
              <a:t> red team tools on the weekend</a:t>
            </a:r>
            <a:endParaRPr sz="130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888" y="1969328"/>
            <a:ext cx="841150" cy="84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323" y="1988399"/>
            <a:ext cx="841150" cy="81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9050" y="1969325"/>
            <a:ext cx="716000" cy="8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7200" y="1017725"/>
            <a:ext cx="804725" cy="9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8">
            <a:alphaModFix/>
          </a:blip>
          <a:srcRect b="0" l="22613" r="2107" t="29795"/>
          <a:stretch/>
        </p:blipFill>
        <p:spPr>
          <a:xfrm>
            <a:off x="58976" y="3572725"/>
            <a:ext cx="4768226" cy="16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7200" y="3612175"/>
            <a:ext cx="4212325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7825" y="572300"/>
            <a:ext cx="2361701" cy="23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Give it a go!</a:t>
            </a:r>
            <a:endParaRPr/>
          </a:p>
        </p:txBody>
      </p:sp>
      <p:pic>
        <p:nvPicPr>
          <p:cNvPr id="458" name="Google Shape;458;p42"/>
          <p:cNvPicPr preferRelativeResize="0"/>
          <p:nvPr/>
        </p:nvPicPr>
        <p:blipFill rotWithShape="1">
          <a:blip r:embed="rId3">
            <a:alphaModFix/>
          </a:blip>
          <a:srcRect b="0" l="0" r="0" t="54790"/>
          <a:stretch/>
        </p:blipFill>
        <p:spPr>
          <a:xfrm>
            <a:off x="108375" y="2318600"/>
            <a:ext cx="5705475" cy="3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600" y="2667950"/>
            <a:ext cx="6214541" cy="22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Give it a go!</a:t>
            </a:r>
            <a:endParaRPr/>
          </a:p>
        </p:txBody>
      </p:sp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375" y="1739525"/>
            <a:ext cx="5094800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Give it a go!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5" y="2187100"/>
            <a:ext cx="8894451" cy="2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3441225" y="3565975"/>
            <a:ext cx="2017800" cy="6603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Give it a go!</a:t>
            </a:r>
            <a:endParaRPr/>
          </a:p>
        </p:txBody>
      </p:sp>
      <p:pic>
        <p:nvPicPr>
          <p:cNvPr id="478" name="Google Shape;4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00" y="1842250"/>
            <a:ext cx="60198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175" y="2492000"/>
            <a:ext cx="7352978" cy="2396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45"/>
          <p:cNvCxnSpPr/>
          <p:nvPr/>
        </p:nvCxnSpPr>
        <p:spPr>
          <a:xfrm flipH="1">
            <a:off x="3294625" y="1907725"/>
            <a:ext cx="5150700" cy="1049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45"/>
          <p:cNvCxnSpPr/>
          <p:nvPr/>
        </p:nvCxnSpPr>
        <p:spPr>
          <a:xfrm flipH="1">
            <a:off x="3938650" y="2105825"/>
            <a:ext cx="5150700" cy="1049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45"/>
          <p:cNvCxnSpPr/>
          <p:nvPr/>
        </p:nvCxnSpPr>
        <p:spPr>
          <a:xfrm flipH="1">
            <a:off x="6593100" y="2874550"/>
            <a:ext cx="5150700" cy="1049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45"/>
          <p:cNvCxnSpPr/>
          <p:nvPr/>
        </p:nvCxnSpPr>
        <p:spPr>
          <a:xfrm flipH="1">
            <a:off x="3485100" y="3026950"/>
            <a:ext cx="8411100" cy="4731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45"/>
          <p:cNvCxnSpPr/>
          <p:nvPr/>
        </p:nvCxnSpPr>
        <p:spPr>
          <a:xfrm flipH="1">
            <a:off x="8562600" y="3179350"/>
            <a:ext cx="3486000" cy="1325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Give it a go!</a:t>
            </a:r>
            <a:endParaRPr/>
          </a:p>
        </p:txBody>
      </p:sp>
      <p:pic>
        <p:nvPicPr>
          <p:cNvPr id="490" name="Google Shape;4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5" y="1804050"/>
            <a:ext cx="6251272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125" y="2753500"/>
            <a:ext cx="3785100" cy="21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6"/>
          <p:cNvSpPr txBox="1"/>
          <p:nvPr/>
        </p:nvSpPr>
        <p:spPr>
          <a:xfrm>
            <a:off x="344850" y="3089025"/>
            <a:ext cx="30669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&lt;3 best password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Give it a go!</a:t>
            </a:r>
            <a:endParaRPr/>
          </a:p>
        </p:txBody>
      </p:sp>
      <p:sp>
        <p:nvSpPr>
          <p:cNvPr id="498" name="Google Shape;498;p47"/>
          <p:cNvSpPr txBox="1"/>
          <p:nvPr/>
        </p:nvSpPr>
        <p:spPr>
          <a:xfrm>
            <a:off x="484275" y="1922400"/>
            <a:ext cx="73815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Now we have the password we can decrypt the cloned disk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47"/>
          <p:cNvSpPr txBox="1"/>
          <p:nvPr/>
        </p:nvSpPr>
        <p:spPr>
          <a:xfrm>
            <a:off x="807100" y="2707475"/>
            <a:ext cx="551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We can even dump the LUKS master key!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47"/>
          <p:cNvSpPr txBox="1"/>
          <p:nvPr/>
        </p:nvSpPr>
        <p:spPr>
          <a:xfrm>
            <a:off x="956175" y="3602650"/>
            <a:ext cx="762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○"/>
            </a:pPr>
            <a:r>
              <a:rPr lang="en-GB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Steal their laptop at a later time and even if they change their encryption password we still have access to the data</a:t>
            </a:r>
            <a:endParaRPr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Demo!</a:t>
            </a:r>
            <a:endParaRPr/>
          </a:p>
        </p:txBody>
      </p:sp>
      <p:pic>
        <p:nvPicPr>
          <p:cNvPr id="506" name="Google Shape;5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100" y="1746875"/>
            <a:ext cx="4443034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Mitigations</a:t>
            </a:r>
            <a:endParaRPr/>
          </a:p>
        </p:txBody>
      </p:sp>
      <p:sp>
        <p:nvSpPr>
          <p:cNvPr id="512" name="Google Shape;512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“True” Full disk </a:t>
            </a:r>
            <a:r>
              <a:rPr lang="en-GB"/>
              <a:t>encryption</a:t>
            </a:r>
            <a:r>
              <a:rPr lang="en-GB"/>
              <a:t> with correctly configured Trusted boot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Windows + MacOS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Linux with some tuning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UFEI Passwords help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External NitroKey validation</a:t>
            </a:r>
            <a:endParaRPr/>
          </a:p>
        </p:txBody>
      </p:sp>
      <p:pic>
        <p:nvPicPr>
          <p:cNvPr id="513" name="Google Shape;5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050" y="2408071"/>
            <a:ext cx="3600951" cy="10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25" y="3559140"/>
            <a:ext cx="9143999" cy="137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100" y="401525"/>
            <a:ext cx="38100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covering and why?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the Evil Maid attack 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BIOS vs UEFI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Linux boot process and its quirks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Full Disk Encryption and its quirks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Trusted Platform Module and its quirks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Secure Boot and its quirks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Putting everything together to backdoor modern Linux Disk encryption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5670900" y="1738950"/>
            <a:ext cx="30231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Why?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Lot of cool 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concepts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Good security work done by smart people which is not common knowledge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Fun in the “quirks”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“What is a Evil Maid Attack” ?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/>
              <a:t>Refers to a attack performed on a (</a:t>
            </a:r>
            <a:r>
              <a:rPr i="1" lang="en-GB" u="sng"/>
              <a:t>usually powered off</a:t>
            </a:r>
            <a:r>
              <a:rPr lang="en-GB" u="sng"/>
              <a:t>) unattended device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Term was coined by </a:t>
            </a:r>
            <a:r>
              <a:rPr lang="en-GB"/>
              <a:t>security analyst Joanna Rutkowska in their blog “Evil Maid goes after TrueCrypt!” 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Tampering with BIOS, UEFI, Disk Encryption, OS Boot Process, Trust Chains etc…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Related is the “Cold Boot” attack - Using a spray to cool down the RAM chips of a running system in order to “freeze the bits in time” and then attach the RAM to another system to extract the encryption key memory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-3975" y="4759125"/>
            <a:ext cx="87168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 https://theinvisiblethings.blogspot.com/2009/10/evil-maid-goes-after-truecrypt.html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950" y="161975"/>
            <a:ext cx="6700723" cy="50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119250" y="1738950"/>
            <a:ext cx="29055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But Powered off…</a:t>
            </a:r>
            <a:endParaRPr sz="3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500" y="12305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Refresher - “The Boot process ~ BIOS”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</a:t>
            </a:r>
            <a:r>
              <a:rPr lang="en-GB"/>
              <a:t>asic </a:t>
            </a:r>
            <a:r>
              <a:rPr b="1" lang="en-GB" u="sng"/>
              <a:t>I</a:t>
            </a:r>
            <a:r>
              <a:rPr lang="en-GB"/>
              <a:t>nput </a:t>
            </a:r>
            <a:r>
              <a:rPr b="1" lang="en-GB" u="sng"/>
              <a:t>O</a:t>
            </a:r>
            <a:r>
              <a:rPr lang="en-GB"/>
              <a:t>utput </a:t>
            </a:r>
            <a:r>
              <a:rPr b="1" lang="en-GB" u="sng"/>
              <a:t>S</a:t>
            </a:r>
            <a:r>
              <a:rPr lang="en-GB"/>
              <a:t>ystem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554275" y="19957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Power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275" y="29101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Motherboard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554275" y="37889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BIOS POST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284200" y="19957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Initialise hardware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2284200" y="29101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Search for MBR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2284200" y="37889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Bootloader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3962175" y="19957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Config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3962175" y="29101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Kernel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3962175" y="37889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initramfs*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5530675" y="19957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Initialisation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5530675" y="29101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Mount root filesystem*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5530675" y="37889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Switch root*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7143200" y="19957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init!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7143200" y="29101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Start Services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143200" y="3788975"/>
            <a:ext cx="1394100" cy="719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Google Shape;132;p20"/>
          <p:cNvCxnSpPr>
            <a:stCxn id="117" idx="2"/>
            <a:endCxn id="118" idx="0"/>
          </p:cNvCxnSpPr>
          <p:nvPr/>
        </p:nvCxnSpPr>
        <p:spPr>
          <a:xfrm>
            <a:off x="1251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1251325" y="35530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29277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4680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62043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7804525" y="27148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78045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6204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46803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2927725" y="3629275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0"/>
          <p:cNvCxnSpPr>
            <a:stCxn id="119" idx="3"/>
            <a:endCxn id="120" idx="1"/>
          </p:cNvCxnSpPr>
          <p:nvPr/>
        </p:nvCxnSpPr>
        <p:spPr>
          <a:xfrm flipH="1" rot="10800000">
            <a:off x="1948375" y="2355425"/>
            <a:ext cx="3357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0"/>
          <p:cNvCxnSpPr>
            <a:stCxn id="122" idx="3"/>
            <a:endCxn id="123" idx="1"/>
          </p:cNvCxnSpPr>
          <p:nvPr/>
        </p:nvCxnSpPr>
        <p:spPr>
          <a:xfrm flipH="1" rot="10800000">
            <a:off x="3678300" y="2355425"/>
            <a:ext cx="2838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0"/>
          <p:cNvCxnSpPr>
            <a:stCxn id="125" idx="3"/>
            <a:endCxn id="126" idx="1"/>
          </p:cNvCxnSpPr>
          <p:nvPr/>
        </p:nvCxnSpPr>
        <p:spPr>
          <a:xfrm flipH="1" rot="10800000">
            <a:off x="5356275" y="2355425"/>
            <a:ext cx="1743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0"/>
          <p:cNvCxnSpPr>
            <a:stCxn id="128" idx="3"/>
            <a:endCxn id="129" idx="1"/>
          </p:cNvCxnSpPr>
          <p:nvPr/>
        </p:nvCxnSpPr>
        <p:spPr>
          <a:xfrm flipH="1" rot="10800000">
            <a:off x="6924775" y="2355425"/>
            <a:ext cx="218400" cy="17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RIP BIOS -&gt; Enter UEFI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6525250" y="1882375"/>
            <a:ext cx="1986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Unified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Extensible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Firmware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 sz="3100"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697675" y="1882375"/>
            <a:ext cx="1986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Unicorn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Enchanted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Fairy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3481863" y="2355300"/>
            <a:ext cx="22452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Because</a:t>
            </a:r>
            <a:r>
              <a:rPr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no one knows how it works! But by the end of this talk you’ll know it’s the…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